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Merriweather Light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Light-bold.fntdata"/><Relationship Id="rId25" Type="http://schemas.openxmlformats.org/officeDocument/2006/relationships/font" Target="fonts/MerriweatherLight-regular.fntdata"/><Relationship Id="rId28" Type="http://schemas.openxmlformats.org/officeDocument/2006/relationships/font" Target="fonts/MerriweatherLight-boldItalic.fntdata"/><Relationship Id="rId27" Type="http://schemas.openxmlformats.org/officeDocument/2006/relationships/font" Target="fonts/Merriweather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33" Type="http://schemas.openxmlformats.org/officeDocument/2006/relationships/font" Target="fonts/Lato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35" Type="http://schemas.openxmlformats.org/officeDocument/2006/relationships/font" Target="fonts/Lato-italic.fntdata"/><Relationship Id="rId12" Type="http://schemas.openxmlformats.org/officeDocument/2006/relationships/slide" Target="slides/slide7.xml"/><Relationship Id="rId34" Type="http://schemas.openxmlformats.org/officeDocument/2006/relationships/font" Target="fonts/Lat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La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c4b4792250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c4b4792250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c4b4792250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c4b4792250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1f950f8a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c1f950f8a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c4b47922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c4b47922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4b479225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4b479225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4b479225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4b479225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c4b479225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c4b479225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c3d8fb0ea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c3d8fb0ea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c1fb18aab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c1fb18aab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c1fb18aab3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c1fb18aab3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1fb18aab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1fb18aab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3e672769c_1_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3e672769c_1_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2f2199d2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2f2199d2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3e672769c_1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3e672769c_1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c3e672769c_1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c3e672769c_1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c3e672769c_1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c3e672769c_1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1fb18aab3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1fb18aab3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4b479225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c4b479225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idx="1" type="subTitle"/>
          </p:nvPr>
        </p:nvSpPr>
        <p:spPr>
          <a:xfrm>
            <a:off x="259025" y="2967700"/>
            <a:ext cx="3086100" cy="21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999999"/>
                </a:solidFill>
              </a:rPr>
              <a:t>By:</a:t>
            </a:r>
            <a:endParaRPr sz="19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999999"/>
                </a:solidFill>
              </a:rPr>
              <a:t>Jordan Ketring</a:t>
            </a:r>
            <a:endParaRPr sz="19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999999"/>
                </a:solidFill>
              </a:rPr>
              <a:t>Junwoo Jang</a:t>
            </a:r>
            <a:endParaRPr sz="19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999999"/>
                </a:solidFill>
              </a:rPr>
              <a:t>Carlos Cuartas</a:t>
            </a:r>
            <a:endParaRPr sz="19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999999"/>
                </a:solidFill>
              </a:rPr>
              <a:t>Mostofa Adib Shakib</a:t>
            </a:r>
            <a:endParaRPr sz="19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999999"/>
                </a:solidFill>
              </a:rPr>
              <a:t>Airi Shimamura</a:t>
            </a:r>
            <a:endParaRPr sz="1900">
              <a:solidFill>
                <a:srgbClr val="999999"/>
              </a:solidFill>
            </a:endParaRPr>
          </a:p>
        </p:txBody>
      </p:sp>
      <p:sp>
        <p:nvSpPr>
          <p:cNvPr id="135" name="Google Shape;135;p13"/>
          <p:cNvSpPr txBox="1"/>
          <p:nvPr>
            <p:ph type="ctrTitle"/>
          </p:nvPr>
        </p:nvSpPr>
        <p:spPr>
          <a:xfrm>
            <a:off x="3426150" y="725250"/>
            <a:ext cx="5351100" cy="36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Self-Supervised Learning for Visual Tracking and Recognition of Human Hand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Discriminant-EM Algorithm (D-EM)</a:t>
            </a:r>
            <a:endParaRPr/>
          </a:p>
        </p:txBody>
      </p:sp>
      <p:sp>
        <p:nvSpPr>
          <p:cNvPr id="202" name="Google Shape;202;p22"/>
          <p:cNvSpPr txBox="1"/>
          <p:nvPr>
            <p:ph idx="1" type="body"/>
          </p:nvPr>
        </p:nvSpPr>
        <p:spPr>
          <a:xfrm>
            <a:off x="1297500" y="1567550"/>
            <a:ext cx="7038900" cy="20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EM is limited by the requirement to know the probabilistic data structure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Discriminant-EM (D-EM) </a:t>
            </a:r>
            <a:r>
              <a:rPr lang="en"/>
              <a:t>uses Multiple Discriminant Analysis (MDA) with EM algorithm reduce the requirement of knowing the structure of the data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labelled set is used to make a weak classifier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weak classifier is used to weight unlabelled data (Estimation)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MDA is performed on the weighted data (Discrimination)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Maximum likelihoods are estimated (Maximization)</a:t>
            </a:r>
            <a:endParaRPr/>
          </a:p>
        </p:txBody>
      </p:sp>
      <p:sp>
        <p:nvSpPr>
          <p:cNvPr id="203" name="Google Shape;203;p22"/>
          <p:cNvSpPr txBox="1"/>
          <p:nvPr/>
        </p:nvSpPr>
        <p:spPr>
          <a:xfrm>
            <a:off x="1052550" y="3742850"/>
            <a:ext cx="2052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Estimation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Maximization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22"/>
          <p:cNvSpPr txBox="1"/>
          <p:nvPr/>
        </p:nvSpPr>
        <p:spPr>
          <a:xfrm>
            <a:off x="5135700" y="3635150"/>
            <a:ext cx="2427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D-EM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Estimation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Discrimination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Maximization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5" name="Google Shape;205;p22"/>
          <p:cNvCxnSpPr>
            <a:stCxn id="203" idx="3"/>
            <a:endCxn id="204" idx="1"/>
          </p:cNvCxnSpPr>
          <p:nvPr/>
        </p:nvCxnSpPr>
        <p:spPr>
          <a:xfrm>
            <a:off x="3104850" y="4158500"/>
            <a:ext cx="2031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" name="Google Shape;206;p22"/>
          <p:cNvSpPr txBox="1"/>
          <p:nvPr/>
        </p:nvSpPr>
        <p:spPr>
          <a:xfrm>
            <a:off x="8201575" y="4660650"/>
            <a:ext cx="8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Jordan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Discriminant-EM Algorithm (D-EM)</a:t>
            </a:r>
            <a:endParaRPr/>
          </a:p>
        </p:txBody>
      </p:sp>
      <p:pic>
        <p:nvPicPr>
          <p:cNvPr id="212" name="Google Shape;2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7450" y="1307850"/>
            <a:ext cx="3029097" cy="3530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 txBox="1"/>
          <p:nvPr/>
        </p:nvSpPr>
        <p:spPr>
          <a:xfrm>
            <a:off x="8201575" y="4660650"/>
            <a:ext cx="8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Jordan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/>
              <a:t>Experiments</a:t>
            </a:r>
            <a:endParaRPr sz="2700"/>
          </a:p>
        </p:txBody>
      </p:sp>
      <p:sp>
        <p:nvSpPr>
          <p:cNvPr id="219" name="Google Shape;219;p24"/>
          <p:cNvSpPr txBox="1"/>
          <p:nvPr>
            <p:ph idx="1" type="body"/>
          </p:nvPr>
        </p:nvSpPr>
        <p:spPr>
          <a:xfrm>
            <a:off x="534400" y="1307850"/>
            <a:ext cx="8055900" cy="35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Color Tracking 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 </a:t>
            </a:r>
            <a:r>
              <a:rPr lang="en" sz="1600"/>
              <a:t>evaluate</a:t>
            </a:r>
            <a:r>
              <a:rPr lang="en" sz="1600"/>
              <a:t> D-EM algorithm in color tracking, use a higher dimensional color space (6D) by combining HSV and RGB spaces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Assume the segmentation is known to calculate classification errors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 two “hand images”, </a:t>
            </a:r>
            <a:r>
              <a:rPr i="1" lang="en" sz="1600"/>
              <a:t>I1 </a:t>
            </a:r>
            <a:r>
              <a:rPr lang="en" sz="1600"/>
              <a:t>(segmented image) and </a:t>
            </a:r>
            <a:r>
              <a:rPr i="1" lang="en" sz="1600"/>
              <a:t>I2 </a:t>
            </a:r>
            <a:r>
              <a:rPr lang="en" sz="1600"/>
              <a:t>(the same image as </a:t>
            </a:r>
            <a:r>
              <a:rPr i="1" lang="en" sz="1600"/>
              <a:t>I</a:t>
            </a:r>
            <a:r>
              <a:rPr lang="en" sz="1600"/>
              <a:t>1 except the color </a:t>
            </a:r>
            <a:r>
              <a:rPr lang="en" sz="1600"/>
              <a:t>distribution</a:t>
            </a:r>
            <a:r>
              <a:rPr lang="en" sz="1600"/>
              <a:t>) as inputs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Compare</a:t>
            </a:r>
            <a:r>
              <a:rPr lang="en" sz="1600"/>
              <a:t> the classification error rates that are given by D-EM and EM algorithms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Apply D-EM algorithm to a different number of labeled and unlabeled samples (using 20% unlabeled data, 50% unlabeled data ...etc)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20" name="Google Shape;220;p24"/>
          <p:cNvSpPr txBox="1"/>
          <p:nvPr/>
        </p:nvSpPr>
        <p:spPr>
          <a:xfrm>
            <a:off x="8207400" y="4692800"/>
            <a:ext cx="93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Airi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Result</a:t>
            </a:r>
            <a:endParaRPr sz="2700"/>
          </a:p>
        </p:txBody>
      </p:sp>
      <p:sp>
        <p:nvSpPr>
          <p:cNvPr id="226" name="Google Shape;226;p25"/>
          <p:cNvSpPr txBox="1"/>
          <p:nvPr>
            <p:ph idx="1" type="body"/>
          </p:nvPr>
        </p:nvSpPr>
        <p:spPr>
          <a:xfrm>
            <a:off x="1297500" y="4093600"/>
            <a:ext cx="70389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225"/>
              <a:t>(a) shows the comparison between EM and D-EM.</a:t>
            </a:r>
            <a:endParaRPr sz="122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rPr lang="en" sz="1225"/>
              <a:t>(b) shows the effect of number of labeled and unlabeled data  in D-EM</a:t>
            </a:r>
            <a:endParaRPr sz="1225"/>
          </a:p>
        </p:txBody>
      </p:sp>
      <p:pic>
        <p:nvPicPr>
          <p:cNvPr id="227" name="Google Shape;227;p25"/>
          <p:cNvPicPr preferRelativeResize="0"/>
          <p:nvPr/>
        </p:nvPicPr>
        <p:blipFill rotWithShape="1">
          <a:blip r:embed="rId3">
            <a:alphaModFix/>
          </a:blip>
          <a:srcRect b="0" l="1695" r="8141" t="0"/>
          <a:stretch/>
        </p:blipFill>
        <p:spPr>
          <a:xfrm>
            <a:off x="1399975" y="965075"/>
            <a:ext cx="6437225" cy="307547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5"/>
          <p:cNvSpPr txBox="1"/>
          <p:nvPr/>
        </p:nvSpPr>
        <p:spPr>
          <a:xfrm>
            <a:off x="8207400" y="4692800"/>
            <a:ext cx="93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Airi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0740"/>
              <a:buFont typeface="Arial"/>
              <a:buNone/>
            </a:pPr>
            <a:r>
              <a:rPr lang="en" sz="2700"/>
              <a:t>Experiments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6"/>
          <p:cNvSpPr txBox="1"/>
          <p:nvPr>
            <p:ph idx="1" type="body"/>
          </p:nvPr>
        </p:nvSpPr>
        <p:spPr>
          <a:xfrm>
            <a:off x="756650" y="1307850"/>
            <a:ext cx="7038900" cy="32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Hand Posture Recognition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Construct a testing data set, which consists of 560 labeled images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Physical (P-) and , mathematical (M-) features are both used as hand </a:t>
            </a:r>
            <a:r>
              <a:rPr lang="en" sz="1600"/>
              <a:t>representation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 the mathematical features extracted by PCA and the dimension for MDA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Apply D-EM algorithm to a different number of labeled and unlabeled samples (using 500, 1000, 2500 …etc  unlabeled samples, and 42, 56, 84...etc  labeled data)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Compare different classification algorithms </a:t>
            </a:r>
            <a:endParaRPr sz="1600"/>
          </a:p>
        </p:txBody>
      </p:sp>
      <p:sp>
        <p:nvSpPr>
          <p:cNvPr id="235" name="Google Shape;235;p26"/>
          <p:cNvSpPr txBox="1"/>
          <p:nvPr/>
        </p:nvSpPr>
        <p:spPr>
          <a:xfrm>
            <a:off x="8207400" y="4692800"/>
            <a:ext cx="93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Airi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/>
          <p:nvPr>
            <p:ph type="title"/>
          </p:nvPr>
        </p:nvSpPr>
        <p:spPr>
          <a:xfrm>
            <a:off x="1297500" y="361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Result</a:t>
            </a:r>
            <a:endParaRPr sz="2700"/>
          </a:p>
        </p:txBody>
      </p:sp>
      <p:sp>
        <p:nvSpPr>
          <p:cNvPr id="241" name="Google Shape;241;p27"/>
          <p:cNvSpPr txBox="1"/>
          <p:nvPr>
            <p:ph idx="1" type="body"/>
          </p:nvPr>
        </p:nvSpPr>
        <p:spPr>
          <a:xfrm>
            <a:off x="1297500" y="4084325"/>
            <a:ext cx="5595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(a) shows the effect of labeled and unlabeled data in D-EM.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(b) shows the effect of the dimension of PCA and MDA in D-EM</a:t>
            </a:r>
            <a:endParaRPr/>
          </a:p>
        </p:txBody>
      </p:sp>
      <p:pic>
        <p:nvPicPr>
          <p:cNvPr id="242" name="Google Shape;2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039300"/>
            <a:ext cx="6347776" cy="2889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7"/>
          <p:cNvSpPr txBox="1"/>
          <p:nvPr/>
        </p:nvSpPr>
        <p:spPr>
          <a:xfrm>
            <a:off x="8207400" y="4692800"/>
            <a:ext cx="93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Airi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Result</a:t>
            </a:r>
            <a:endParaRPr sz="2700"/>
          </a:p>
        </p:txBody>
      </p:sp>
      <p:sp>
        <p:nvSpPr>
          <p:cNvPr id="249" name="Google Shape;249;p28"/>
          <p:cNvSpPr txBox="1"/>
          <p:nvPr>
            <p:ph idx="1" type="body"/>
          </p:nvPr>
        </p:nvSpPr>
        <p:spPr>
          <a:xfrm>
            <a:off x="1189625" y="3879600"/>
            <a:ext cx="70389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Table 1: Comparison among different algorithms</a:t>
            </a:r>
            <a:endParaRPr/>
          </a:p>
        </p:txBody>
      </p:sp>
      <p:pic>
        <p:nvPicPr>
          <p:cNvPr id="250" name="Google Shape;2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9625" y="1307850"/>
            <a:ext cx="695325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8"/>
          <p:cNvSpPr txBox="1"/>
          <p:nvPr/>
        </p:nvSpPr>
        <p:spPr>
          <a:xfrm>
            <a:off x="8207400" y="4692800"/>
            <a:ext cx="93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Airi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Advantages of the proposed D-EM framework </a:t>
            </a:r>
            <a:endParaRPr/>
          </a:p>
        </p:txBody>
      </p:sp>
      <p:sp>
        <p:nvSpPr>
          <p:cNvPr id="257" name="Google Shape;257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EM often fails when structure assumption does not hold, whereas D-EM offers a way to relax the assumption of probabilistic structure.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Since data </a:t>
            </a:r>
            <a:r>
              <a:rPr lang="en"/>
              <a:t>to some extent </a:t>
            </a:r>
            <a:r>
              <a:rPr lang="en"/>
              <a:t>are clustered in the projected space, therefore, it is easy to select the structure of gaussian mixture models.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9"/>
          <p:cNvSpPr txBox="1"/>
          <p:nvPr/>
        </p:nvSpPr>
        <p:spPr>
          <a:xfrm>
            <a:off x="8207400" y="4692800"/>
            <a:ext cx="93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Adib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Recap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64" name="Google Shape;264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</a:t>
            </a:r>
            <a:r>
              <a:rPr lang="en"/>
              <a:t>elf-supervised learning utilizes both supervised and unsupervised training data sets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Inductive learning and transductive learning can be treated as two special cases of self-supervised learning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Two approaches in self-supervised learning: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Expectation-Maximization (EM) framework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Proposed Discriminant-EM (D-EM) </a:t>
            </a:r>
            <a:r>
              <a:rPr lang="en"/>
              <a:t>framework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Self-supervised </a:t>
            </a:r>
            <a:r>
              <a:rPr lang="en"/>
              <a:t>learning</a:t>
            </a:r>
            <a:r>
              <a:rPr lang="en"/>
              <a:t> a</a:t>
            </a:r>
            <a:r>
              <a:rPr lang="en"/>
              <a:t>utomatically selects a good classification feature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Experiments show that the proposed D-EM algorithm outperforms some other learning techniques, and self-supervised has many potential applications.</a:t>
            </a:r>
            <a:endParaRPr/>
          </a:p>
        </p:txBody>
      </p:sp>
      <p:sp>
        <p:nvSpPr>
          <p:cNvPr id="265" name="Google Shape;265;p30"/>
          <p:cNvSpPr txBox="1"/>
          <p:nvPr/>
        </p:nvSpPr>
        <p:spPr>
          <a:xfrm>
            <a:off x="8207400" y="4692800"/>
            <a:ext cx="93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Adib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  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4000"/>
              <a:t>                    </a:t>
            </a:r>
            <a:r>
              <a:rPr lang="en" sz="4000"/>
              <a:t>Thank You</a:t>
            </a:r>
            <a:endParaRPr sz="4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052550" y="476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034250" y="1125100"/>
            <a:ext cx="7565400" cy="31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- </a:t>
            </a:r>
            <a:r>
              <a:rPr lang="en" sz="1500"/>
              <a:t>The large variation and richness of visual inputs bring more concern.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- Difficulties: Obtaining a satisfactory generalization &amp; how to automatically select good features for representation.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- Solution for the issues of learning bootstrapping and model transduction: combining both labeled and unlabeled training data.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- Two main examples of self-supervised learning: inductive and transductive learning.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42" name="Google Shape;142;p14"/>
          <p:cNvSpPr txBox="1"/>
          <p:nvPr/>
        </p:nvSpPr>
        <p:spPr>
          <a:xfrm>
            <a:off x="8088975" y="4692800"/>
            <a:ext cx="10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Junwoo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428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8" name="Google Shape;148;p15"/>
          <p:cNvSpPr txBox="1"/>
          <p:nvPr/>
        </p:nvSpPr>
        <p:spPr>
          <a:xfrm>
            <a:off x="8088975" y="4692800"/>
            <a:ext cx="10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Junwoo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15"/>
          <p:cNvSpPr txBox="1"/>
          <p:nvPr/>
        </p:nvSpPr>
        <p:spPr>
          <a:xfrm>
            <a:off x="1408100" y="1462700"/>
            <a:ext cx="57165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-Using </a:t>
            </a: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Keyboards</a:t>
            </a: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or joysticks still does not feel realistic in current Virtual Environment.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-Hand tracking and posture recognition &amp; Two approaches: non-parametric and parametric.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-Issues: large variation in skin tone, unknown lighting conditions and dynamic scenes.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-Solution:make a generic statistical skin color model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14525" y="1761125"/>
            <a:ext cx="7038900" cy="12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-Two issues in using this approach: automatic feature selection and training data collection.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-color tracking as transductive learning problem and posture recognition as an inductive learning problem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" name="Google Shape;155;p16"/>
          <p:cNvSpPr txBox="1"/>
          <p:nvPr/>
        </p:nvSpPr>
        <p:spPr>
          <a:xfrm>
            <a:off x="1214525" y="636025"/>
            <a:ext cx="703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3D model-based approach &amp; Alternative approach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Unlabeled Data Sorting</a:t>
            </a:r>
            <a:endParaRPr/>
          </a:p>
        </p:txBody>
      </p:sp>
      <p:sp>
        <p:nvSpPr>
          <p:cNvPr id="161" name="Google Shape;161;p17"/>
          <p:cNvSpPr txBox="1"/>
          <p:nvPr/>
        </p:nvSpPr>
        <p:spPr>
          <a:xfrm>
            <a:off x="130025" y="1506075"/>
            <a:ext cx="5546400" cy="32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Let’s pretend we have a large amount of candy (no label or name).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If you were to sort the candy into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appearance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you would end up with a few piles.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candy names are still a mystery to you until you were given a few candies with names attached to them as well.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is what was done to sort the hand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recognition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data.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They figured that if they ran a batch of unlabeled data and then ran labeled data after groups were made, that this would assign labels to the groups entirely when they previously unknown.</a:t>
            </a:r>
            <a:endParaRPr b="1" sz="1500" u="sng"/>
          </a:p>
        </p:txBody>
      </p:sp>
      <p:sp>
        <p:nvSpPr>
          <p:cNvPr id="162" name="Google Shape;162;p17"/>
          <p:cNvSpPr txBox="1"/>
          <p:nvPr/>
        </p:nvSpPr>
        <p:spPr>
          <a:xfrm>
            <a:off x="8207400" y="4692800"/>
            <a:ext cx="93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Carlos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7602" y="1813149"/>
            <a:ext cx="3296403" cy="2198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Self-supervised Learning</a:t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150400" y="1478750"/>
            <a:ext cx="8886000" cy="31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 hybrid training data set found in self-</a:t>
            </a:r>
            <a:r>
              <a:rPr lang="en"/>
              <a:t>supervised</a:t>
            </a:r>
            <a:r>
              <a:rPr lang="en"/>
              <a:t> learning we can get one step closer to solve this classification problem.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D=&gt; labeled data set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L=&gt; labeled data (</a:t>
            </a:r>
            <a:r>
              <a:rPr lang="en"/>
              <a:t>xi is the feature vector and yi is the label)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U=&gt; unlabeled data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Ψ=&gt; subset of the whole data space  (</a:t>
            </a:r>
            <a:r>
              <a:rPr lang="en" u="sng"/>
              <a:t>IMPORTANT </a:t>
            </a:r>
            <a:r>
              <a:rPr lang="en"/>
              <a:t>= depending on the Ψ, learning has different cases)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Ω and C=&gt; </a:t>
            </a:r>
            <a:r>
              <a:rPr lang="en"/>
              <a:t>represent</a:t>
            </a:r>
            <a:r>
              <a:rPr lang="en"/>
              <a:t> number of classes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800" y="2092700"/>
            <a:ext cx="3492973" cy="44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8"/>
          <p:cNvSpPr txBox="1"/>
          <p:nvPr/>
        </p:nvSpPr>
        <p:spPr>
          <a:xfrm>
            <a:off x="8207400" y="4692800"/>
            <a:ext cx="93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Carlos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Inductive and Transductive Problem </a:t>
            </a:r>
            <a:endParaRPr/>
          </a:p>
        </p:txBody>
      </p:sp>
      <p:sp>
        <p:nvSpPr>
          <p:cNvPr id="177" name="Google Shape;177;p19"/>
          <p:cNvSpPr txBox="1"/>
          <p:nvPr>
            <p:ph idx="1" type="body"/>
          </p:nvPr>
        </p:nvSpPr>
        <p:spPr>
          <a:xfrm>
            <a:off x="150400" y="1478750"/>
            <a:ext cx="8886000" cy="31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run into one of two problems using the previous equation. </a:t>
            </a:r>
            <a:r>
              <a:rPr lang="en"/>
              <a:t>When Ψ = Ω it no longer is self supervised learning, its inductive learning.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Inductive learning depends heavily on both supervised data set  and unsupervised data set.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What happens is if L or U pass a threshold then it flip flops between completely un</a:t>
            </a:r>
            <a:r>
              <a:rPr lang="en"/>
              <a:t>supervised and completely supervised.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 similar problem occurs when Ψ = U. It would no longer be self-supervised but instead Transductive.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DCDDDE"/>
                </a:solidFill>
                <a:latin typeface="Arial"/>
                <a:ea typeface="Arial"/>
                <a:cs typeface="Arial"/>
                <a:sym typeface="Arial"/>
              </a:rPr>
              <a:t>Unlabeled data has all possible data points.</a:t>
            </a:r>
            <a:endParaRPr/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296" y="2007646"/>
            <a:ext cx="3709276" cy="5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9"/>
          <p:cNvSpPr txBox="1"/>
          <p:nvPr/>
        </p:nvSpPr>
        <p:spPr>
          <a:xfrm>
            <a:off x="8207400" y="4692800"/>
            <a:ext cx="93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Carlos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0" name="Google Shape;18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300" y="3562250"/>
            <a:ext cx="3219296" cy="4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Generative Model</a:t>
            </a:r>
            <a:endParaRPr/>
          </a:p>
        </p:txBody>
      </p:sp>
      <p:sp>
        <p:nvSpPr>
          <p:cNvPr id="186" name="Google Shape;186;p20"/>
          <p:cNvSpPr txBox="1"/>
          <p:nvPr>
            <p:ph idx="1" type="body"/>
          </p:nvPr>
        </p:nvSpPr>
        <p:spPr>
          <a:xfrm>
            <a:off x="311700" y="1431775"/>
            <a:ext cx="8520600" cy="31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Assuming the data drawn for inputs are from a </a:t>
            </a:r>
            <a:r>
              <a:rPr lang="en"/>
              <a:t>combined</a:t>
            </a:r>
            <a:r>
              <a:rPr lang="en"/>
              <a:t> </a:t>
            </a:r>
            <a:r>
              <a:rPr lang="en"/>
              <a:t>distribution</a:t>
            </a:r>
            <a:r>
              <a:rPr lang="en"/>
              <a:t> of cj and j, the equation we </a:t>
            </a:r>
            <a:r>
              <a:rPr lang="en"/>
              <a:t>utilize</a:t>
            </a:r>
            <a:r>
              <a:rPr lang="en"/>
              <a:t> looks like</a:t>
            </a:r>
            <a:r>
              <a:rPr lang="en"/>
              <a:t> this: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p(x|Θ) = ! C j=1 p(x|cj ; θj)p(cj |θj ) (5)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X=&gt; Sample drawn from data set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D=&gt; L</a:t>
            </a:r>
            <a:r>
              <a:rPr lang="en">
                <a:latin typeface="Merriweather Light"/>
                <a:ea typeface="Merriweather Light"/>
                <a:cs typeface="Merriweather Light"/>
                <a:sym typeface="Merriweather Light"/>
              </a:rPr>
              <a:t>U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U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Θ=&gt; {θj , j = 1,...,C}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Now it's time to move on to the algorithm part of the system.</a:t>
            </a:r>
            <a:endParaRPr/>
          </a:p>
        </p:txBody>
      </p:sp>
      <p:pic>
        <p:nvPicPr>
          <p:cNvPr id="187" name="Google Shape;18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025" y="2004200"/>
            <a:ext cx="2553250" cy="48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0"/>
          <p:cNvSpPr txBox="1"/>
          <p:nvPr/>
        </p:nvSpPr>
        <p:spPr>
          <a:xfrm>
            <a:off x="8207400" y="4692800"/>
            <a:ext cx="93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Carlos</a:t>
            </a:r>
            <a:endParaRPr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 Algorithm</a:t>
            </a:r>
            <a:endParaRPr/>
          </a:p>
        </p:txBody>
      </p:sp>
      <p:sp>
        <p:nvSpPr>
          <p:cNvPr id="194" name="Google Shape;194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Expectation-Maximization Algorithms find the the local maxima of the likelihood of given parameters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Discriminant-EM Algorithm or D-EM </a:t>
            </a:r>
            <a:endParaRPr/>
          </a:p>
        </p:txBody>
      </p:sp>
      <p:pic>
        <p:nvPicPr>
          <p:cNvPr id="195" name="Google Shape;1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6200" y="2841388"/>
            <a:ext cx="4181475" cy="75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1"/>
          <p:cNvSpPr txBox="1"/>
          <p:nvPr/>
        </p:nvSpPr>
        <p:spPr>
          <a:xfrm>
            <a:off x="8201575" y="4660650"/>
            <a:ext cx="8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Jordan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